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66" r:id="rId4"/>
    <p:sldId id="257" r:id="rId5"/>
    <p:sldId id="264" r:id="rId6"/>
    <p:sldId id="262" r:id="rId7"/>
    <p:sldId id="258" r:id="rId8"/>
    <p:sldId id="259" r:id="rId9"/>
    <p:sldId id="261" r:id="rId10"/>
    <p:sldId id="263" r:id="rId11"/>
    <p:sldId id="267" r:id="rId12"/>
    <p:sldId id="260" r:id="rId13"/>
    <p:sldId id="265" r:id="rId14"/>
    <p:sldId id="268" r:id="rId15"/>
    <p:sldId id="269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2E84-F7DD-441B-8F0E-E794AEA10827}" type="datetimeFigureOut">
              <a:rPr lang="nl-NL" smtClean="0"/>
              <a:pPr/>
              <a:t>16-4-2013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F965-E44B-40E1-882D-02F88891ED4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2E84-F7DD-441B-8F0E-E794AEA10827}" type="datetimeFigureOut">
              <a:rPr lang="nl-NL" smtClean="0"/>
              <a:pPr/>
              <a:t>16-4-2013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F965-E44B-40E1-882D-02F88891ED4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2E84-F7DD-441B-8F0E-E794AEA10827}" type="datetimeFigureOut">
              <a:rPr lang="nl-NL" smtClean="0"/>
              <a:pPr/>
              <a:t>16-4-2013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F965-E44B-40E1-882D-02F88891ED4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2E84-F7DD-441B-8F0E-E794AEA10827}" type="datetimeFigureOut">
              <a:rPr lang="nl-NL" smtClean="0"/>
              <a:pPr/>
              <a:t>16-4-2013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F965-E44B-40E1-882D-02F88891ED4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2E84-F7DD-441B-8F0E-E794AEA10827}" type="datetimeFigureOut">
              <a:rPr lang="nl-NL" smtClean="0"/>
              <a:pPr/>
              <a:t>16-4-2013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F965-E44B-40E1-882D-02F88891ED4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2E84-F7DD-441B-8F0E-E794AEA10827}" type="datetimeFigureOut">
              <a:rPr lang="nl-NL" smtClean="0"/>
              <a:pPr/>
              <a:t>16-4-2013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F965-E44B-40E1-882D-02F88891ED4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2E84-F7DD-441B-8F0E-E794AEA10827}" type="datetimeFigureOut">
              <a:rPr lang="nl-NL" smtClean="0"/>
              <a:pPr/>
              <a:t>16-4-2013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F965-E44B-40E1-882D-02F88891ED4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2E84-F7DD-441B-8F0E-E794AEA10827}" type="datetimeFigureOut">
              <a:rPr lang="nl-NL" smtClean="0"/>
              <a:pPr/>
              <a:t>16-4-2013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F965-E44B-40E1-882D-02F88891ED4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2E84-F7DD-441B-8F0E-E794AEA10827}" type="datetimeFigureOut">
              <a:rPr lang="nl-NL" smtClean="0"/>
              <a:pPr/>
              <a:t>16-4-2013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F965-E44B-40E1-882D-02F88891ED4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2E84-F7DD-441B-8F0E-E794AEA10827}" type="datetimeFigureOut">
              <a:rPr lang="nl-NL" smtClean="0"/>
              <a:pPr/>
              <a:t>16-4-2013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F965-E44B-40E1-882D-02F88891ED4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82E84-F7DD-441B-8F0E-E794AEA10827}" type="datetimeFigureOut">
              <a:rPr lang="nl-NL" smtClean="0"/>
              <a:pPr/>
              <a:t>16-4-2013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F965-E44B-40E1-882D-02F88891ED4C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82E84-F7DD-441B-8F0E-E794AEA10827}" type="datetimeFigureOut">
              <a:rPr lang="nl-NL" smtClean="0"/>
              <a:pPr/>
              <a:t>16-4-2013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BF965-E44B-40E1-882D-02F88891ED4C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nl/url?sa=i&amp;rct=j&amp;q=driehoekshandel&amp;source=images&amp;cd=&amp;cad=rja&amp;docid=PHrjyA5mgUBRlM&amp;tbnid=t4abLlNKheD7AM:&amp;ved=0CAUQjRw&amp;url=http://www.geschiedeniszeeland.nl/tab_themas/themas/slavernij/driehoeksreizen/&amp;ei=b9IhUbPpG5SE9gSih4DgCg&amp;bvm=bv.42553238,d.eWU&amp;psig=AFQjCNEyT17Vujp4pGAq42SI_rR_ABsxhw&amp;ust=1361257405638262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990599"/>
          </a:xfrm>
        </p:spPr>
        <p:txBody>
          <a:bodyPr/>
          <a:lstStyle/>
          <a:p>
            <a:r>
              <a:rPr lang="nl-NL" dirty="0" err="1" smtClean="0"/>
              <a:t>Quizzzzzzzzzz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Wide Latin" pitchFamily="18" charset="0"/>
              </a:rPr>
              <a:t>Curaçao</a:t>
            </a:r>
            <a:endParaRPr lang="en-US" dirty="0" smtClean="0">
              <a:solidFill>
                <a:srgbClr val="FFFF00"/>
              </a:solidFill>
              <a:latin typeface="Wide Latin" pitchFamily="18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Wide Latin" pitchFamily="18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Wide Latin" pitchFamily="18" charset="0"/>
              </a:rPr>
              <a:t>van </a:t>
            </a:r>
            <a:endParaRPr lang="en-US" dirty="0" smtClean="0">
              <a:solidFill>
                <a:srgbClr val="FFFF00"/>
              </a:solidFill>
              <a:latin typeface="Wide Latin" pitchFamily="18" charset="0"/>
            </a:endParaRPr>
          </a:p>
          <a:p>
            <a:r>
              <a:rPr lang="en-US" dirty="0" err="1" smtClean="0">
                <a:solidFill>
                  <a:srgbClr val="FFFF00"/>
                </a:solidFill>
                <a:latin typeface="Wide Latin" pitchFamily="18" charset="0"/>
              </a:rPr>
              <a:t>prekoloniaal</a:t>
            </a:r>
            <a:r>
              <a:rPr lang="en-US" dirty="0" smtClean="0">
                <a:solidFill>
                  <a:srgbClr val="FFFF00"/>
                </a:solidFill>
                <a:latin typeface="Wide Latin" pitchFamily="18" charset="0"/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  <a:latin typeface="Wide Latin" pitchFamily="18" charset="0"/>
              </a:rPr>
              <a:t>tot </a:t>
            </a:r>
          </a:p>
          <a:p>
            <a:r>
              <a:rPr lang="en-US" dirty="0" smtClean="0">
                <a:solidFill>
                  <a:srgbClr val="FFFF00"/>
                </a:solidFill>
                <a:latin typeface="Wide Latin" pitchFamily="18" charset="0"/>
              </a:rPr>
              <a:t>de </a:t>
            </a:r>
            <a:r>
              <a:rPr lang="nl-NL" dirty="0" smtClean="0">
                <a:solidFill>
                  <a:srgbClr val="FFFF00"/>
                </a:solidFill>
                <a:latin typeface="Wide Latin" pitchFamily="18" charset="0"/>
              </a:rPr>
              <a:t>afschaffing</a:t>
            </a:r>
            <a:r>
              <a:rPr lang="en-US" dirty="0" smtClean="0">
                <a:solidFill>
                  <a:srgbClr val="FFFF00"/>
                </a:solidFill>
                <a:latin typeface="Wide Latin" pitchFamily="18" charset="0"/>
              </a:rPr>
              <a:t> </a:t>
            </a:r>
            <a:r>
              <a:rPr lang="en-US" dirty="0">
                <a:solidFill>
                  <a:srgbClr val="FFFF00"/>
                </a:solidFill>
                <a:latin typeface="Wide Latin" pitchFamily="18" charset="0"/>
              </a:rPr>
              <a:t>van de </a:t>
            </a:r>
            <a:endParaRPr lang="en-US" dirty="0" smtClean="0">
              <a:solidFill>
                <a:srgbClr val="FFFF00"/>
              </a:solidFill>
              <a:latin typeface="Wide Latin" pitchFamily="18" charset="0"/>
            </a:endParaRPr>
          </a:p>
          <a:p>
            <a:r>
              <a:rPr lang="en-US" dirty="0" err="1" smtClean="0">
                <a:solidFill>
                  <a:srgbClr val="FFFF00"/>
                </a:solidFill>
                <a:latin typeface="Wide Latin" pitchFamily="18" charset="0"/>
              </a:rPr>
              <a:t>slavernij</a:t>
            </a:r>
            <a:endParaRPr lang="nl-NL" dirty="0">
              <a:solidFill>
                <a:srgbClr val="FFFF00"/>
              </a:solidFill>
              <a:latin typeface="Wide Lati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Vraag</a:t>
            </a:r>
            <a:r>
              <a:rPr lang="en-US" dirty="0" smtClean="0"/>
              <a:t> 8 - </a:t>
            </a:r>
            <a:r>
              <a:rPr lang="en-US" b="1" dirty="0" err="1" smtClean="0"/>
              <a:t>Er</a:t>
            </a:r>
            <a:r>
              <a:rPr lang="en-US" b="1" dirty="0" smtClean="0"/>
              <a:t> </a:t>
            </a:r>
            <a:r>
              <a:rPr lang="en-US" b="1" dirty="0" err="1" smtClean="0"/>
              <a:t>kwamen</a:t>
            </a:r>
            <a:r>
              <a:rPr lang="en-US" b="1" dirty="0" smtClean="0"/>
              <a:t> </a:t>
            </a:r>
            <a:r>
              <a:rPr lang="en-US" b="1" dirty="0" err="1" smtClean="0"/>
              <a:t>veel</a:t>
            </a:r>
            <a:r>
              <a:rPr lang="en-US" b="1" dirty="0" smtClean="0"/>
              <a:t> </a:t>
            </a:r>
            <a:r>
              <a:rPr lang="en-US" b="1" dirty="0" err="1" smtClean="0"/>
              <a:t>joden</a:t>
            </a:r>
            <a:r>
              <a:rPr lang="en-US" b="1" dirty="0" smtClean="0"/>
              <a:t> </a:t>
            </a:r>
            <a:r>
              <a:rPr lang="en-US" b="1" dirty="0" err="1" smtClean="0"/>
              <a:t>uit</a:t>
            </a:r>
            <a:r>
              <a:rPr lang="en-US" b="1" dirty="0" smtClean="0"/>
              <a:t> </a:t>
            </a:r>
            <a:r>
              <a:rPr lang="en-US" b="1" dirty="0" err="1" smtClean="0"/>
              <a:t>Brazilië</a:t>
            </a:r>
            <a:r>
              <a:rPr lang="en-US" b="1" dirty="0" smtClean="0"/>
              <a:t> </a:t>
            </a:r>
            <a:r>
              <a:rPr lang="en-US" b="1" dirty="0" err="1" smtClean="0"/>
              <a:t>gedurende</a:t>
            </a:r>
            <a:r>
              <a:rPr lang="en-US" b="1" dirty="0" smtClean="0"/>
              <a:t> de </a:t>
            </a:r>
            <a:r>
              <a:rPr lang="en-US" b="1" dirty="0" err="1" smtClean="0"/>
              <a:t>drukke</a:t>
            </a:r>
            <a:r>
              <a:rPr lang="en-US" b="1" dirty="0" smtClean="0"/>
              <a:t> </a:t>
            </a:r>
            <a:r>
              <a:rPr lang="en-US" b="1" dirty="0" err="1" smtClean="0"/>
              <a:t>handelstijd</a:t>
            </a:r>
            <a:r>
              <a:rPr lang="en-US" b="1" dirty="0" smtClean="0"/>
              <a:t> op </a:t>
            </a:r>
            <a:r>
              <a:rPr lang="en-US" b="1" dirty="0" err="1" smtClean="0"/>
              <a:t>Curaçao</a:t>
            </a:r>
            <a:r>
              <a:rPr lang="en-US" b="1" dirty="0" smtClean="0"/>
              <a:t>. Hoe </a:t>
            </a:r>
            <a:r>
              <a:rPr lang="en-US" b="1" dirty="0" err="1" smtClean="0"/>
              <a:t>heet</a:t>
            </a:r>
            <a:r>
              <a:rPr lang="en-US" b="1" dirty="0" smtClean="0"/>
              <a:t> de door de </a:t>
            </a:r>
            <a:r>
              <a:rPr lang="en-US" b="1" dirty="0" err="1" smtClean="0"/>
              <a:t>joden</a:t>
            </a:r>
            <a:r>
              <a:rPr lang="en-US" b="1" dirty="0" smtClean="0"/>
              <a:t> </a:t>
            </a:r>
            <a:r>
              <a:rPr lang="en-US" b="1" dirty="0" err="1" smtClean="0"/>
              <a:t>gebouwde</a:t>
            </a:r>
            <a:r>
              <a:rPr lang="en-US" b="1" dirty="0" smtClean="0"/>
              <a:t> </a:t>
            </a:r>
            <a:r>
              <a:rPr lang="en-US" b="1" dirty="0" err="1" smtClean="0"/>
              <a:t>kerk</a:t>
            </a:r>
            <a:r>
              <a:rPr lang="en-US" b="1" dirty="0" smtClean="0"/>
              <a:t> in </a:t>
            </a:r>
            <a:r>
              <a:rPr lang="en-US" b="1" dirty="0" err="1" smtClean="0"/>
              <a:t>Punda</a:t>
            </a:r>
            <a:r>
              <a:rPr lang="en-US" b="1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153400" cy="3154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Mikve</a:t>
            </a:r>
            <a:r>
              <a:rPr lang="en-US" dirty="0" smtClean="0"/>
              <a:t> </a:t>
            </a:r>
            <a:r>
              <a:rPr lang="en-US" dirty="0"/>
              <a:t>Israel </a:t>
            </a:r>
            <a:r>
              <a:rPr lang="en-US" dirty="0" err="1" smtClean="0"/>
              <a:t>Tempel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Mikve</a:t>
            </a:r>
            <a:r>
              <a:rPr lang="en-US" dirty="0" smtClean="0"/>
              <a:t> </a:t>
            </a:r>
            <a:r>
              <a:rPr lang="en-US" dirty="0"/>
              <a:t>Israel </a:t>
            </a:r>
            <a:r>
              <a:rPr lang="en-US" dirty="0" err="1"/>
              <a:t>Synagoge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Shaarei</a:t>
            </a:r>
            <a:r>
              <a:rPr lang="en-US" dirty="0" smtClean="0"/>
              <a:t> </a:t>
            </a:r>
            <a:r>
              <a:rPr lang="en-US" dirty="0" err="1"/>
              <a:t>Tsedek</a:t>
            </a:r>
            <a:r>
              <a:rPr lang="en-US" dirty="0"/>
              <a:t> </a:t>
            </a:r>
            <a:r>
              <a:rPr lang="en-US" dirty="0" err="1" smtClean="0"/>
              <a:t>Synagoge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Mikve</a:t>
            </a:r>
            <a:r>
              <a:rPr lang="en-US" dirty="0" smtClean="0"/>
              <a:t> </a:t>
            </a:r>
            <a:r>
              <a:rPr lang="en-US" dirty="0"/>
              <a:t>Israel </a:t>
            </a:r>
            <a:r>
              <a:rPr lang="en-US" dirty="0" err="1"/>
              <a:t>Kerk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r>
              <a:rPr lang="en-US" dirty="0" err="1" smtClean="0"/>
              <a:t>Vraag</a:t>
            </a:r>
            <a:r>
              <a:rPr lang="en-US" dirty="0" smtClean="0"/>
              <a:t> 9 - </a:t>
            </a:r>
            <a:r>
              <a:rPr lang="en-US" b="1" dirty="0" err="1" smtClean="0"/>
              <a:t>Wie</a:t>
            </a:r>
            <a:r>
              <a:rPr lang="en-US" b="1" dirty="0" smtClean="0"/>
              <a:t> </a:t>
            </a:r>
            <a:r>
              <a:rPr lang="en-US" b="1" dirty="0" err="1" smtClean="0"/>
              <a:t>waren</a:t>
            </a:r>
            <a:r>
              <a:rPr lang="en-US" b="1" dirty="0" smtClean="0"/>
              <a:t> de </a:t>
            </a:r>
            <a:r>
              <a:rPr lang="en-US" b="1" dirty="0" err="1" smtClean="0"/>
              <a:t>leiders</a:t>
            </a:r>
            <a:r>
              <a:rPr lang="en-US" b="1" dirty="0" smtClean="0"/>
              <a:t> van de </a:t>
            </a:r>
            <a:r>
              <a:rPr lang="en-US" b="1" dirty="0" err="1" smtClean="0"/>
              <a:t>grote</a:t>
            </a:r>
            <a:r>
              <a:rPr lang="en-US" b="1" dirty="0" smtClean="0"/>
              <a:t> </a:t>
            </a:r>
            <a:r>
              <a:rPr lang="en-US" b="1" dirty="0" err="1" smtClean="0"/>
              <a:t>slavenopstand</a:t>
            </a:r>
            <a:r>
              <a:rPr lang="en-US" b="1" dirty="0" smtClean="0"/>
              <a:t> op </a:t>
            </a:r>
            <a:r>
              <a:rPr lang="en-US" b="1" dirty="0" err="1" smtClean="0"/>
              <a:t>Curaçao</a:t>
            </a:r>
            <a:r>
              <a:rPr lang="en-US" b="1" dirty="0" smtClean="0"/>
              <a:t> in 1795?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sz="3000" dirty="0" smtClean="0"/>
              <a:t>Tula</a:t>
            </a:r>
            <a:r>
              <a:rPr lang="en-US" sz="3000" dirty="0"/>
              <a:t>, </a:t>
            </a:r>
            <a:r>
              <a:rPr lang="en-US" sz="3000" dirty="0" err="1"/>
              <a:t>Badjan</a:t>
            </a:r>
            <a:r>
              <a:rPr lang="en-US" sz="3000" dirty="0"/>
              <a:t> </a:t>
            </a:r>
            <a:r>
              <a:rPr lang="en-US" sz="3000" dirty="0" err="1"/>
              <a:t>Karpata</a:t>
            </a:r>
            <a:r>
              <a:rPr lang="en-US" sz="3000" dirty="0"/>
              <a:t>, Luis Mercier en Pedro </a:t>
            </a:r>
            <a:r>
              <a:rPr lang="en-US" sz="3000" dirty="0" err="1"/>
              <a:t>Wacao</a:t>
            </a:r>
            <a:r>
              <a:rPr lang="en-US" sz="3000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000" dirty="0" err="1" smtClean="0"/>
              <a:t>Doktor</a:t>
            </a:r>
            <a:r>
              <a:rPr lang="en-US" sz="3000" dirty="0" smtClean="0"/>
              <a:t> </a:t>
            </a:r>
            <a:r>
              <a:rPr lang="en-US" sz="3000" dirty="0" err="1"/>
              <a:t>Da</a:t>
            </a:r>
            <a:r>
              <a:rPr lang="en-US" sz="3000" dirty="0"/>
              <a:t> </a:t>
            </a:r>
            <a:r>
              <a:rPr lang="en-US" sz="3000" dirty="0" err="1"/>
              <a:t>costa</a:t>
            </a:r>
            <a:r>
              <a:rPr lang="en-US" sz="3000" dirty="0"/>
              <a:t> Gomez, </a:t>
            </a:r>
            <a:r>
              <a:rPr lang="en-US" sz="3000" dirty="0" err="1"/>
              <a:t>Badjan</a:t>
            </a:r>
            <a:r>
              <a:rPr lang="en-US" sz="3000" dirty="0"/>
              <a:t> </a:t>
            </a:r>
            <a:r>
              <a:rPr lang="en-US" sz="3000" dirty="0" err="1"/>
              <a:t>Karpata</a:t>
            </a:r>
            <a:r>
              <a:rPr lang="en-US" sz="3000" dirty="0"/>
              <a:t>, Luis Mercier en Pedro </a:t>
            </a:r>
            <a:r>
              <a:rPr lang="en-US" sz="3000" dirty="0" err="1"/>
              <a:t>Wacao</a:t>
            </a:r>
            <a:r>
              <a:rPr lang="en-US" sz="3000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000" dirty="0" smtClean="0"/>
              <a:t>Tula</a:t>
            </a:r>
            <a:r>
              <a:rPr lang="en-US" sz="3000" dirty="0"/>
              <a:t>, </a:t>
            </a:r>
            <a:r>
              <a:rPr lang="en-US" sz="3000" dirty="0" err="1"/>
              <a:t>Badjan</a:t>
            </a:r>
            <a:r>
              <a:rPr lang="en-US" sz="3000" dirty="0"/>
              <a:t> </a:t>
            </a:r>
            <a:r>
              <a:rPr lang="en-US" sz="3000" dirty="0" err="1"/>
              <a:t>Karpata</a:t>
            </a:r>
            <a:r>
              <a:rPr lang="en-US" sz="3000" dirty="0"/>
              <a:t>, </a:t>
            </a:r>
            <a:r>
              <a:rPr lang="en-US" sz="3000" dirty="0" err="1"/>
              <a:t>Christoffel</a:t>
            </a:r>
            <a:r>
              <a:rPr lang="en-US" sz="3000" dirty="0"/>
              <a:t> Columbus en </a:t>
            </a:r>
            <a:r>
              <a:rPr lang="en-US" sz="3000" dirty="0" err="1"/>
              <a:t>Amerigo</a:t>
            </a:r>
            <a:r>
              <a:rPr lang="en-US" sz="3000" dirty="0"/>
              <a:t> Vespucci</a:t>
            </a:r>
            <a:r>
              <a:rPr lang="en-US" sz="3000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000" dirty="0" smtClean="0"/>
              <a:t>Tula</a:t>
            </a:r>
            <a:r>
              <a:rPr lang="en-US" sz="3000" dirty="0"/>
              <a:t>, Stanley Brown, Luis Mercier en Pedro </a:t>
            </a:r>
            <a:r>
              <a:rPr lang="en-US" sz="3000" dirty="0" err="1"/>
              <a:t>Wacao</a:t>
            </a:r>
            <a:endParaRPr lang="nl-NL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00"/>
                </a:solidFill>
              </a:rPr>
              <a:t>Vraag</a:t>
            </a:r>
            <a:r>
              <a:rPr lang="en-US" sz="4000" dirty="0" smtClean="0">
                <a:solidFill>
                  <a:srgbClr val="FFFF00"/>
                </a:solidFill>
              </a:rPr>
              <a:t> 10 - </a:t>
            </a:r>
            <a:r>
              <a:rPr lang="en-US" sz="4000" b="1" dirty="0" smtClean="0">
                <a:solidFill>
                  <a:srgbClr val="FFFF00"/>
                </a:solidFill>
              </a:rPr>
              <a:t>In </a:t>
            </a:r>
            <a:r>
              <a:rPr lang="en-US" sz="4000" b="1" dirty="0" err="1" smtClean="0">
                <a:solidFill>
                  <a:srgbClr val="FFFF00"/>
                </a:solidFill>
              </a:rPr>
              <a:t>welk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jaar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werd</a:t>
            </a:r>
            <a:r>
              <a:rPr lang="en-US" sz="4000" b="1" dirty="0" smtClean="0">
                <a:solidFill>
                  <a:srgbClr val="FFFF00"/>
                </a:solidFill>
              </a:rPr>
              <a:t> de </a:t>
            </a:r>
            <a:r>
              <a:rPr lang="en-US" sz="4000" b="1" dirty="0" err="1" smtClean="0">
                <a:solidFill>
                  <a:srgbClr val="FFFF00"/>
                </a:solidFill>
              </a:rPr>
              <a:t>slavernij</a:t>
            </a:r>
            <a:r>
              <a:rPr lang="en-US" sz="4000" b="1" dirty="0" smtClean="0">
                <a:solidFill>
                  <a:srgbClr val="FFFF00"/>
                </a:solidFill>
              </a:rPr>
              <a:t> op </a:t>
            </a:r>
            <a:r>
              <a:rPr lang="en-US" sz="4000" b="1" dirty="0" err="1" smtClean="0">
                <a:solidFill>
                  <a:srgbClr val="FFFF00"/>
                </a:solidFill>
              </a:rPr>
              <a:t>Curaçao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afgeschaft</a:t>
            </a:r>
            <a:r>
              <a:rPr lang="en-US" b="1" dirty="0" smtClean="0">
                <a:solidFill>
                  <a:srgbClr val="FFFF00"/>
                </a:solidFill>
              </a:rPr>
              <a:t>?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>
                <a:solidFill>
                  <a:srgbClr val="FFFF00"/>
                </a:solidFill>
              </a:rPr>
              <a:t>Het </a:t>
            </a:r>
            <a:r>
              <a:rPr lang="en-US" dirty="0" err="1">
                <a:solidFill>
                  <a:srgbClr val="FFFF00"/>
                </a:solidFill>
              </a:rPr>
              <a:t>jaar</a:t>
            </a:r>
            <a:r>
              <a:rPr lang="en-US" dirty="0">
                <a:solidFill>
                  <a:srgbClr val="FFFF00"/>
                </a:solidFill>
              </a:rPr>
              <a:t> 1683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solidFill>
                  <a:srgbClr val="FFFF00"/>
                </a:solidFill>
              </a:rPr>
              <a:t>Het </a:t>
            </a:r>
            <a:r>
              <a:rPr lang="en-US" dirty="0" err="1">
                <a:solidFill>
                  <a:srgbClr val="FFFF00"/>
                </a:solidFill>
              </a:rPr>
              <a:t>jaar</a:t>
            </a:r>
            <a:r>
              <a:rPr lang="en-US" dirty="0">
                <a:solidFill>
                  <a:srgbClr val="FFFF00"/>
                </a:solidFill>
              </a:rPr>
              <a:t> 1996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solidFill>
                  <a:srgbClr val="FFFF00"/>
                </a:solidFill>
              </a:rPr>
              <a:t>Het </a:t>
            </a:r>
            <a:r>
              <a:rPr lang="en-US" dirty="0" err="1">
                <a:solidFill>
                  <a:srgbClr val="FFFF00"/>
                </a:solidFill>
              </a:rPr>
              <a:t>jaar</a:t>
            </a:r>
            <a:r>
              <a:rPr lang="en-US" dirty="0">
                <a:solidFill>
                  <a:srgbClr val="FFFF00"/>
                </a:solidFill>
              </a:rPr>
              <a:t> 1863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>
                <a:solidFill>
                  <a:srgbClr val="FFFF00"/>
                </a:solidFill>
              </a:rPr>
              <a:t>Het </a:t>
            </a:r>
            <a:r>
              <a:rPr lang="en-US" dirty="0" err="1">
                <a:solidFill>
                  <a:srgbClr val="FFFF00"/>
                </a:solidFill>
              </a:rPr>
              <a:t>jaar</a:t>
            </a:r>
            <a:r>
              <a:rPr lang="en-US" dirty="0">
                <a:solidFill>
                  <a:srgbClr val="FFFF00"/>
                </a:solidFill>
              </a:rPr>
              <a:t> 2010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Autofit/>
          </a:bodyPr>
          <a:lstStyle/>
          <a:p>
            <a:r>
              <a:rPr lang="nl-NL" sz="13800" dirty="0" smtClean="0">
                <a:solidFill>
                  <a:srgbClr val="002060"/>
                </a:solidFill>
              </a:rPr>
              <a:t>Einde quiz</a:t>
            </a:r>
            <a:endParaRPr lang="nl-NL" sz="13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971800"/>
            <a:ext cx="8305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1500" dirty="0" smtClean="0"/>
              <a:t>En nu de antwoorden!</a:t>
            </a:r>
            <a:endParaRPr lang="nl-NL" sz="115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laudio\Desktop\UNA\studiejaar 2012-2013\Stage jaar 3\J3 stageperiode 3\J3 P3 PBS lessen\MM\indiaan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1" y="304799"/>
            <a:ext cx="8686799" cy="637447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Vraag</a:t>
            </a:r>
            <a:r>
              <a:rPr lang="en-US" dirty="0" smtClean="0">
                <a:solidFill>
                  <a:srgbClr val="FFFF00"/>
                </a:solidFill>
              </a:rPr>
              <a:t> 1 - </a:t>
            </a:r>
            <a:r>
              <a:rPr lang="en-US" b="1" dirty="0" err="1" smtClean="0">
                <a:solidFill>
                  <a:srgbClr val="FFFF00"/>
                </a:solidFill>
              </a:rPr>
              <a:t>Wie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waren</a:t>
            </a:r>
            <a:r>
              <a:rPr lang="en-US" b="1" dirty="0" smtClean="0">
                <a:solidFill>
                  <a:srgbClr val="FFFF00"/>
                </a:solidFill>
              </a:rPr>
              <a:t> de </a:t>
            </a:r>
            <a:r>
              <a:rPr lang="en-US" b="1" dirty="0" err="1" smtClean="0">
                <a:solidFill>
                  <a:srgbClr val="FFFF00"/>
                </a:solidFill>
              </a:rPr>
              <a:t>eerste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bewoners</a:t>
            </a:r>
            <a:r>
              <a:rPr lang="en-US" b="1" dirty="0" smtClean="0">
                <a:solidFill>
                  <a:srgbClr val="FFFF00"/>
                </a:solidFill>
              </a:rPr>
              <a:t> van de </a:t>
            </a:r>
            <a:r>
              <a:rPr lang="en-US" b="1" dirty="0" err="1" smtClean="0">
                <a:solidFill>
                  <a:srgbClr val="FFFF00"/>
                </a:solidFill>
              </a:rPr>
              <a:t>Benedenwindse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Eilanden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tijdens</a:t>
            </a:r>
            <a:r>
              <a:rPr lang="en-US" b="1" dirty="0" smtClean="0">
                <a:solidFill>
                  <a:srgbClr val="FFFF00"/>
                </a:solidFill>
              </a:rPr>
              <a:t> de </a:t>
            </a:r>
            <a:r>
              <a:rPr lang="en-US" b="1" dirty="0" err="1" smtClean="0">
                <a:solidFill>
                  <a:srgbClr val="FFFF00"/>
                </a:solidFill>
              </a:rPr>
              <a:t>prekoloniale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periode</a:t>
            </a:r>
            <a:r>
              <a:rPr lang="en-US" b="1" dirty="0" smtClean="0">
                <a:solidFill>
                  <a:srgbClr val="FFFF00"/>
                </a:solidFill>
              </a:rPr>
              <a:t>?</a:t>
            </a:r>
            <a:endParaRPr lang="nl-NL" dirty="0"/>
          </a:p>
        </p:txBody>
      </p:sp>
      <p:sp>
        <p:nvSpPr>
          <p:cNvPr id="5" name="Rectangle 4"/>
          <p:cNvSpPr/>
          <p:nvPr/>
        </p:nvSpPr>
        <p:spPr>
          <a:xfrm>
            <a:off x="381000" y="3396734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en-US" sz="6000" dirty="0" smtClean="0"/>
              <a:t>c)De </a:t>
            </a:r>
            <a:r>
              <a:rPr lang="en-US" sz="6000" dirty="0" err="1" smtClean="0"/>
              <a:t>indianen</a:t>
            </a:r>
            <a:r>
              <a:rPr lang="en-US" sz="6000" dirty="0" smtClean="0"/>
              <a:t> </a:t>
            </a:r>
            <a:r>
              <a:rPr lang="en-US" sz="6000" dirty="0" err="1" smtClean="0"/>
              <a:t>genaamd</a:t>
            </a:r>
            <a:r>
              <a:rPr lang="en-US" sz="6000" dirty="0" smtClean="0"/>
              <a:t> </a:t>
            </a:r>
            <a:r>
              <a:rPr lang="en-US" sz="6000" dirty="0" err="1" smtClean="0"/>
              <a:t>Arowakken</a:t>
            </a:r>
            <a:endParaRPr lang="en-US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audio\Desktop\UNA\studiejaar 2012-2013\Stage jaar 3\J3 stageperiode 3\J3 P3 PBS lessen\MM\Oje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8600"/>
            <a:ext cx="4513236" cy="6629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Vraag</a:t>
            </a:r>
            <a:r>
              <a:rPr lang="en-US" b="1" dirty="0" smtClean="0"/>
              <a:t> </a:t>
            </a:r>
            <a:r>
              <a:rPr lang="en-US" dirty="0" smtClean="0"/>
              <a:t>2 - </a:t>
            </a:r>
            <a:r>
              <a:rPr lang="en-US" b="1" dirty="0" err="1" smtClean="0"/>
              <a:t>Wanneer</a:t>
            </a:r>
            <a:r>
              <a:rPr lang="en-US" b="1" dirty="0" smtClean="0"/>
              <a:t> </a:t>
            </a:r>
            <a:r>
              <a:rPr lang="en-US" b="1" dirty="0" err="1" smtClean="0"/>
              <a:t>werd</a:t>
            </a:r>
            <a:r>
              <a:rPr lang="en-US" b="1" dirty="0" smtClean="0"/>
              <a:t> </a:t>
            </a:r>
            <a:r>
              <a:rPr lang="en-US" b="1" dirty="0" err="1" smtClean="0"/>
              <a:t>Curaçao</a:t>
            </a:r>
            <a:r>
              <a:rPr lang="en-US" b="1" dirty="0" smtClean="0"/>
              <a:t> door de </a:t>
            </a:r>
            <a:r>
              <a:rPr lang="en-US" b="1" dirty="0" err="1" smtClean="0"/>
              <a:t>Spanjaarden</a:t>
            </a:r>
            <a:r>
              <a:rPr lang="en-US" b="1" dirty="0" smtClean="0"/>
              <a:t> </a:t>
            </a:r>
            <a:r>
              <a:rPr lang="en-US" b="1" dirty="0" err="1" smtClean="0"/>
              <a:t>gevonden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/>
          <a:lstStyle/>
          <a:p>
            <a:pPr marL="514350" indent="-514350" algn="ctr">
              <a:buFont typeface="+mj-lt"/>
              <a:buAutoNum type="alphaLcParenR"/>
            </a:pPr>
            <a:r>
              <a:rPr lang="en-US" sz="7200" dirty="0" smtClean="0">
                <a:solidFill>
                  <a:srgbClr val="FF0000"/>
                </a:solidFill>
              </a:rPr>
              <a:t>Op 26 </a:t>
            </a:r>
            <a:r>
              <a:rPr lang="en-US" sz="7200" dirty="0" err="1" smtClean="0">
                <a:solidFill>
                  <a:srgbClr val="FF0000"/>
                </a:solidFill>
              </a:rPr>
              <a:t>juli</a:t>
            </a:r>
            <a:r>
              <a:rPr lang="en-US" sz="7200" dirty="0" smtClean="0">
                <a:solidFill>
                  <a:srgbClr val="FF0000"/>
                </a:solidFill>
              </a:rPr>
              <a:t> 1499. </a:t>
            </a:r>
          </a:p>
          <a:p>
            <a:endParaRPr lang="nl-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laudio\Desktop\UNA\studiejaar 2012-2013\Stage jaar 3\J3 stageperiode 3\J3 P3 PBS lessen\MM\gou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27" y="381000"/>
            <a:ext cx="8890000" cy="6019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err="1" smtClean="0"/>
              <a:t>Vraag</a:t>
            </a:r>
            <a:r>
              <a:rPr lang="en-US" dirty="0" smtClean="0"/>
              <a:t> 3 - </a:t>
            </a:r>
            <a:r>
              <a:rPr lang="en-US" b="1" dirty="0" err="1" smtClean="0"/>
              <a:t>Wat</a:t>
            </a:r>
            <a:r>
              <a:rPr lang="en-US" b="1" dirty="0" smtClean="0"/>
              <a:t> </a:t>
            </a:r>
            <a:r>
              <a:rPr lang="en-US" b="1" dirty="0" err="1" smtClean="0"/>
              <a:t>zochtend</a:t>
            </a:r>
            <a:r>
              <a:rPr lang="en-US" b="1" dirty="0" smtClean="0"/>
              <a:t> de </a:t>
            </a:r>
            <a:r>
              <a:rPr lang="en-US" b="1" dirty="0" err="1" smtClean="0"/>
              <a:t>Spanjaarden</a:t>
            </a:r>
            <a:r>
              <a:rPr lang="en-US" b="1" dirty="0" smtClean="0"/>
              <a:t> op </a:t>
            </a:r>
            <a:r>
              <a:rPr lang="en-US" b="1" dirty="0" err="1" smtClean="0"/>
              <a:t>ons</a:t>
            </a:r>
            <a:r>
              <a:rPr lang="en-US" b="1" dirty="0" smtClean="0"/>
              <a:t> </a:t>
            </a:r>
            <a:r>
              <a:rPr lang="en-US" b="1" dirty="0" err="1" smtClean="0"/>
              <a:t>eiland</a:t>
            </a:r>
            <a:r>
              <a:rPr lang="en-US" b="1" dirty="0" smtClean="0"/>
              <a:t>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lphaLcParenR"/>
            </a:pPr>
            <a:r>
              <a:rPr lang="en-US" sz="8800" dirty="0" err="1" smtClean="0"/>
              <a:t>Goud</a:t>
            </a:r>
            <a:r>
              <a:rPr lang="en-US" sz="8800" dirty="0" smtClean="0"/>
              <a:t> </a:t>
            </a:r>
            <a:r>
              <a:rPr lang="en-US" sz="8800" dirty="0"/>
              <a:t>en </a:t>
            </a:r>
            <a:r>
              <a:rPr lang="en-US" sz="8800" dirty="0" smtClean="0"/>
              <a:t>water</a:t>
            </a:r>
          </a:p>
          <a:p>
            <a:pPr marL="514350" indent="-514350">
              <a:buNone/>
            </a:pPr>
            <a:endParaRPr lang="en-US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laudio\Desktop\UNA\studiejaar 2012-2013\Stage jaar 3\J3 stageperiode 3\J3 P3 PBS lessen\MM\schi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889" y="0"/>
            <a:ext cx="9155782" cy="68579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Vraag</a:t>
            </a:r>
            <a:r>
              <a:rPr lang="en-US" dirty="0" smtClean="0"/>
              <a:t> 4</a:t>
            </a:r>
            <a:br>
              <a:rPr lang="en-US" dirty="0" smtClean="0"/>
            </a:br>
            <a:r>
              <a:rPr lang="en-US" dirty="0" smtClean="0"/>
              <a:t> - </a:t>
            </a:r>
            <a:r>
              <a:rPr lang="en-US" b="1" dirty="0" smtClean="0"/>
              <a:t>Hoe </a:t>
            </a:r>
            <a:r>
              <a:rPr lang="en-US" b="1" dirty="0" err="1" smtClean="0"/>
              <a:t>heette</a:t>
            </a:r>
            <a:r>
              <a:rPr lang="en-US" b="1" dirty="0" smtClean="0"/>
              <a:t> de </a:t>
            </a:r>
            <a:r>
              <a:rPr lang="en-US" b="1" dirty="0" err="1" smtClean="0"/>
              <a:t>Nederlander</a:t>
            </a:r>
            <a:r>
              <a:rPr lang="en-US" b="1" dirty="0" smtClean="0"/>
              <a:t> die </a:t>
            </a:r>
            <a:r>
              <a:rPr lang="en-US" b="1" dirty="0" err="1" smtClean="0"/>
              <a:t>Curaçao</a:t>
            </a:r>
            <a:r>
              <a:rPr lang="en-US" b="1" dirty="0" smtClean="0"/>
              <a:t> </a:t>
            </a:r>
            <a:r>
              <a:rPr lang="en-US" b="1" dirty="0" err="1" smtClean="0"/>
              <a:t>voor</a:t>
            </a:r>
            <a:r>
              <a:rPr lang="en-US" b="1" dirty="0" smtClean="0"/>
              <a:t> de W.I.C. (West </a:t>
            </a:r>
            <a:r>
              <a:rPr lang="en-US" b="1" dirty="0" err="1" smtClean="0"/>
              <a:t>Indische</a:t>
            </a:r>
            <a:r>
              <a:rPr lang="en-US" b="1" dirty="0" smtClean="0"/>
              <a:t> </a:t>
            </a:r>
            <a:r>
              <a:rPr lang="en-US" b="1" dirty="0" err="1" smtClean="0"/>
              <a:t>Compagnie</a:t>
            </a:r>
            <a:r>
              <a:rPr lang="en-US" b="1" dirty="0" smtClean="0"/>
              <a:t>) </a:t>
            </a:r>
            <a:r>
              <a:rPr lang="en-US" b="1" dirty="0" err="1" smtClean="0"/>
              <a:t>veroverde</a:t>
            </a:r>
            <a:r>
              <a:rPr lang="en-US" b="1" dirty="0" smtClean="0"/>
              <a:t>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44763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6600" dirty="0" smtClean="0"/>
              <a:t> 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</a:rPr>
              <a:t>b) Johan van </a:t>
            </a:r>
            <a:r>
              <a:rPr lang="en-US" sz="6600" dirty="0" err="1" smtClean="0">
                <a:solidFill>
                  <a:schemeClr val="accent6">
                    <a:lumMod val="75000"/>
                  </a:schemeClr>
                </a:solidFill>
              </a:rPr>
              <a:t>Walbeek</a:t>
            </a:r>
            <a:endParaRPr lang="en-US" sz="66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nl-N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laudio\Desktop\UNA\studiejaar 2012-2013\Stage jaar 3\J3 stageperiode 3\J3 P3 PBS lessen\MM\fort amsterd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" y="228600"/>
            <a:ext cx="9096375" cy="6477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Vraag</a:t>
            </a:r>
            <a:r>
              <a:rPr lang="en-US" dirty="0" smtClean="0"/>
              <a:t> 5 - </a:t>
            </a:r>
            <a:r>
              <a:rPr lang="en-US" b="1" dirty="0" smtClean="0"/>
              <a:t>Hoe </a:t>
            </a:r>
            <a:r>
              <a:rPr lang="en-US" b="1" dirty="0" err="1" smtClean="0"/>
              <a:t>heet</a:t>
            </a:r>
            <a:r>
              <a:rPr lang="en-US" b="1" dirty="0" smtClean="0"/>
              <a:t> het </a:t>
            </a:r>
            <a:r>
              <a:rPr lang="en-US" b="1" dirty="0" err="1" smtClean="0"/>
              <a:t>oudste</a:t>
            </a:r>
            <a:r>
              <a:rPr lang="en-US" b="1" dirty="0" smtClean="0"/>
              <a:t> fort  van </a:t>
            </a:r>
            <a:r>
              <a:rPr lang="en-US" b="1" dirty="0" err="1" smtClean="0"/>
              <a:t>van</a:t>
            </a:r>
            <a:r>
              <a:rPr lang="en-US" b="1" dirty="0" smtClean="0"/>
              <a:t> de WIC </a:t>
            </a:r>
            <a:r>
              <a:rPr lang="en-US" b="1" dirty="0" err="1" smtClean="0"/>
              <a:t>dat</a:t>
            </a:r>
            <a:r>
              <a:rPr lang="en-US" b="1" dirty="0" smtClean="0"/>
              <a:t> </a:t>
            </a:r>
            <a:r>
              <a:rPr lang="en-US" b="1" dirty="0" err="1" smtClean="0"/>
              <a:t>gebouwd</a:t>
            </a:r>
            <a:r>
              <a:rPr lang="en-US" b="1" dirty="0" smtClean="0"/>
              <a:t> is in </a:t>
            </a:r>
            <a:r>
              <a:rPr lang="en-US" b="1" dirty="0" err="1" smtClean="0"/>
              <a:t>Punda</a:t>
            </a:r>
            <a:r>
              <a:rPr lang="en-US" b="1" dirty="0" smtClean="0"/>
              <a:t>, Willemstad?</a:t>
            </a:r>
            <a:r>
              <a:rPr lang="en-US" dirty="0" smtClean="0"/>
              <a:t/>
            </a:r>
            <a:br>
              <a:rPr lang="en-US" dirty="0" smtClean="0"/>
            </a:b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95600"/>
            <a:ext cx="9144000" cy="3733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endParaRPr lang="en-US" sz="8000" dirty="0" smtClean="0"/>
          </a:p>
          <a:p>
            <a:pPr marL="514350" indent="-514350">
              <a:buNone/>
            </a:pPr>
            <a:endParaRPr lang="en-US" sz="8000" dirty="0"/>
          </a:p>
          <a:p>
            <a:pPr marL="514350" indent="-514350" algn="ctr">
              <a:buNone/>
            </a:pPr>
            <a:r>
              <a:rPr lang="en-US" sz="8000" dirty="0" smtClean="0"/>
              <a:t>d) Fort </a:t>
            </a:r>
            <a:r>
              <a:rPr lang="en-US" sz="8000" dirty="0"/>
              <a:t>Amsterdam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Claudio\Desktop\UNA\studiejaar 2012-2013\Stage jaar 3\J3 stageperiode 3\J3 P3 PBS lessen\MM\otrabanda.jpg"/>
          <p:cNvPicPr>
            <a:picLocks noChangeAspect="1" noChangeArrowheads="1"/>
          </p:cNvPicPr>
          <p:nvPr/>
        </p:nvPicPr>
        <p:blipFill>
          <a:blip r:embed="rId2" cstate="print">
            <a:lum bright="-4000" contrast="-40000"/>
          </a:blip>
          <a:srcRect/>
          <a:stretch>
            <a:fillRect/>
          </a:stretch>
        </p:blipFill>
        <p:spPr bwMode="auto">
          <a:xfrm>
            <a:off x="457200" y="373800"/>
            <a:ext cx="8318115" cy="6484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048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Vraag</a:t>
            </a:r>
            <a:r>
              <a:rPr lang="en-US" dirty="0" smtClean="0"/>
              <a:t> 6 - </a:t>
            </a:r>
            <a:r>
              <a:rPr lang="en-US" b="1" dirty="0" smtClean="0"/>
              <a:t>De </a:t>
            </a:r>
            <a:r>
              <a:rPr lang="en-US" b="1" dirty="0" err="1" smtClean="0"/>
              <a:t>st</a:t>
            </a:r>
            <a:r>
              <a:rPr lang="en-US" b="1" dirty="0" smtClean="0"/>
              <a:t> </a:t>
            </a:r>
            <a:r>
              <a:rPr lang="en-US" b="1" dirty="0" err="1" smtClean="0"/>
              <a:t>Annabaai</a:t>
            </a:r>
            <a:r>
              <a:rPr lang="en-US" b="1" dirty="0" smtClean="0"/>
              <a:t> </a:t>
            </a:r>
            <a:r>
              <a:rPr lang="en-US" b="1" dirty="0" err="1" smtClean="0"/>
              <a:t>deelt</a:t>
            </a:r>
            <a:r>
              <a:rPr lang="en-US" b="1" dirty="0" smtClean="0"/>
              <a:t> Willemstad in twee </a:t>
            </a:r>
            <a:r>
              <a:rPr lang="en-US" b="1" dirty="0" err="1" smtClean="0"/>
              <a:t>delen.Hoe</a:t>
            </a:r>
            <a:r>
              <a:rPr lang="en-US" b="1" dirty="0" smtClean="0"/>
              <a:t> </a:t>
            </a:r>
            <a:r>
              <a:rPr lang="en-US" b="1" dirty="0" err="1" smtClean="0"/>
              <a:t>heet</a:t>
            </a:r>
            <a:r>
              <a:rPr lang="en-US" b="1" dirty="0" smtClean="0"/>
              <a:t> het </a:t>
            </a:r>
            <a:r>
              <a:rPr lang="en-US" b="1" dirty="0" err="1" smtClean="0"/>
              <a:t>deel</a:t>
            </a:r>
            <a:r>
              <a:rPr lang="en-US" b="1" dirty="0" smtClean="0"/>
              <a:t> </a:t>
            </a:r>
            <a:r>
              <a:rPr lang="en-US" b="1" dirty="0" err="1" smtClean="0"/>
              <a:t>dat</a:t>
            </a:r>
            <a:r>
              <a:rPr lang="en-US" b="1" dirty="0" smtClean="0"/>
              <a:t> </a:t>
            </a:r>
            <a:r>
              <a:rPr lang="en-US" b="1" dirty="0" err="1" smtClean="0"/>
              <a:t>aan</a:t>
            </a:r>
            <a:r>
              <a:rPr lang="en-US" b="1" dirty="0" smtClean="0"/>
              <a:t> de </a:t>
            </a:r>
            <a:r>
              <a:rPr lang="en-US" b="1" dirty="0" err="1" smtClean="0"/>
              <a:t>overkant</a:t>
            </a:r>
            <a:r>
              <a:rPr lang="en-US" b="1" dirty="0" smtClean="0"/>
              <a:t> van </a:t>
            </a:r>
            <a:r>
              <a:rPr lang="en-US" b="1" dirty="0" err="1" smtClean="0"/>
              <a:t>Punda</a:t>
            </a:r>
            <a:r>
              <a:rPr lang="en-US" b="1" dirty="0" smtClean="0"/>
              <a:t> </a:t>
            </a:r>
            <a:r>
              <a:rPr lang="en-US" b="1" dirty="0" err="1" smtClean="0"/>
              <a:t>ligt</a:t>
            </a:r>
            <a:r>
              <a:rPr lang="en-US" b="1" dirty="0" smtClean="0"/>
              <a:t> in het </a:t>
            </a:r>
            <a:r>
              <a:rPr lang="en-US" b="1" dirty="0" err="1" smtClean="0"/>
              <a:t>Papiaments</a:t>
            </a:r>
            <a:r>
              <a:rPr lang="en-US" b="1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505200"/>
            <a:ext cx="8153400" cy="3124200"/>
          </a:xfrm>
        </p:spPr>
        <p:txBody>
          <a:bodyPr>
            <a:normAutofit fontScale="70000" lnSpcReduction="20000"/>
          </a:bodyPr>
          <a:lstStyle/>
          <a:p>
            <a:pPr marL="514350" indent="-514350" algn="ctr">
              <a:buFont typeface="+mj-lt"/>
              <a:buAutoNum type="alphaLcParenR"/>
            </a:pPr>
            <a:r>
              <a:rPr lang="en-US" sz="16500" dirty="0" err="1" smtClean="0"/>
              <a:t>Otrobanda</a:t>
            </a:r>
            <a:endParaRPr lang="en-US" sz="16500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regels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Naam en datum  bovenaan.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Luister goed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Werk voor jezelf.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Lees en schrijf goed (met pen)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Schrijf de letter </a:t>
            </a:r>
            <a:r>
              <a:rPr lang="nl-NL" dirty="0" err="1" smtClean="0"/>
              <a:t>én</a:t>
            </a:r>
            <a:r>
              <a:rPr lang="nl-NL" dirty="0" smtClean="0"/>
              <a:t>  het hele antwoord op.</a:t>
            </a: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5181600"/>
            <a:ext cx="5638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9600" dirty="0" smtClean="0">
                <a:solidFill>
                  <a:schemeClr val="tx2"/>
                </a:solidFill>
              </a:rPr>
              <a:t>Succes</a:t>
            </a:r>
          </a:p>
          <a:p>
            <a:pPr algn="ctr"/>
            <a:endParaRPr lang="nl-NL" sz="8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geschiedeniszeeland.nl/topics/slav_7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3732" y="152400"/>
            <a:ext cx="8909184" cy="6553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Vraag</a:t>
            </a:r>
            <a:r>
              <a:rPr lang="en-US" dirty="0" smtClean="0"/>
              <a:t> 7 - </a:t>
            </a:r>
            <a:r>
              <a:rPr lang="en-US" b="1" dirty="0" smtClean="0"/>
              <a:t>Het </a:t>
            </a:r>
            <a:r>
              <a:rPr lang="en-US" b="1" dirty="0" err="1" smtClean="0"/>
              <a:t>Papiaments</a:t>
            </a:r>
            <a:r>
              <a:rPr lang="en-US" b="1" dirty="0" smtClean="0"/>
              <a:t> is de </a:t>
            </a:r>
            <a:r>
              <a:rPr lang="en-US" b="1" dirty="0" err="1" smtClean="0"/>
              <a:t>taal</a:t>
            </a:r>
            <a:r>
              <a:rPr lang="en-US" b="1" dirty="0" smtClean="0"/>
              <a:t> die </a:t>
            </a:r>
            <a:r>
              <a:rPr lang="en-US" b="1" dirty="0" err="1" smtClean="0"/>
              <a:t>ontstaan</a:t>
            </a:r>
            <a:r>
              <a:rPr lang="en-US" b="1" dirty="0" smtClean="0"/>
              <a:t> is in de </a:t>
            </a:r>
            <a:r>
              <a:rPr lang="en-US" b="1" dirty="0" err="1" smtClean="0"/>
              <a:t>tijd</a:t>
            </a:r>
            <a:r>
              <a:rPr lang="en-US" b="1" dirty="0" smtClean="0"/>
              <a:t> van de </a:t>
            </a:r>
            <a:r>
              <a:rPr lang="en-US" b="1" dirty="0" err="1" smtClean="0"/>
              <a:t>slavenhandel</a:t>
            </a:r>
            <a:r>
              <a:rPr lang="en-US" b="1" dirty="0" smtClean="0"/>
              <a:t> op </a:t>
            </a:r>
            <a:r>
              <a:rPr lang="en-US" b="1" dirty="0" err="1" smtClean="0"/>
              <a:t>Curaçao</a:t>
            </a:r>
            <a:r>
              <a:rPr lang="en-US" b="1" dirty="0" smtClean="0"/>
              <a:t>. </a:t>
            </a:r>
            <a:r>
              <a:rPr lang="en-US" b="1" dirty="0" err="1" smtClean="0"/>
              <a:t>Uit</a:t>
            </a:r>
            <a:r>
              <a:rPr lang="en-US" b="1" dirty="0" smtClean="0"/>
              <a:t> </a:t>
            </a:r>
            <a:r>
              <a:rPr lang="en-US" b="1" dirty="0" err="1" smtClean="0"/>
              <a:t>welke</a:t>
            </a:r>
            <a:r>
              <a:rPr lang="en-US" b="1" dirty="0" smtClean="0"/>
              <a:t> </a:t>
            </a:r>
            <a:r>
              <a:rPr lang="en-US" b="1" dirty="0" err="1" smtClean="0"/>
              <a:t>talen</a:t>
            </a:r>
            <a:r>
              <a:rPr lang="en-US" b="1" dirty="0" smtClean="0"/>
              <a:t> </a:t>
            </a:r>
            <a:r>
              <a:rPr lang="en-US" b="1" dirty="0" err="1" smtClean="0"/>
              <a:t>bestaat</a:t>
            </a:r>
            <a:r>
              <a:rPr lang="en-US" b="1" dirty="0" smtClean="0"/>
              <a:t> het </a:t>
            </a:r>
            <a:r>
              <a:rPr lang="en-US" b="1" dirty="0" err="1" smtClean="0"/>
              <a:t>Papiaments</a:t>
            </a:r>
            <a:r>
              <a:rPr lang="en-US" b="1" dirty="0" smtClean="0"/>
              <a:t>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>
            <a:normAutofit fontScale="70000" lnSpcReduction="20000"/>
          </a:bodyPr>
          <a:lstStyle/>
          <a:p>
            <a:pPr marL="514350" indent="-514350" algn="ctr">
              <a:buNone/>
            </a:pPr>
            <a:r>
              <a:rPr lang="en-US" sz="5400" b="1" dirty="0" smtClean="0"/>
              <a:t>c) </a:t>
            </a:r>
            <a:r>
              <a:rPr lang="en-US" sz="5400" b="1" dirty="0" err="1" smtClean="0"/>
              <a:t>Portugees</a:t>
            </a:r>
            <a:r>
              <a:rPr lang="en-US" sz="5400" b="1" dirty="0" smtClean="0"/>
              <a:t> ,</a:t>
            </a:r>
          </a:p>
          <a:p>
            <a:pPr marL="514350" indent="-514350" algn="ctr">
              <a:buNone/>
            </a:pPr>
            <a:r>
              <a:rPr lang="en-US" sz="5400" b="1" dirty="0" smtClean="0"/>
              <a:t> </a:t>
            </a:r>
            <a:r>
              <a:rPr lang="en-US" sz="5400" b="1" dirty="0" err="1" smtClean="0"/>
              <a:t>Nederlands</a:t>
            </a:r>
            <a:r>
              <a:rPr lang="en-US" sz="5400" b="1" dirty="0" smtClean="0"/>
              <a:t>,</a:t>
            </a:r>
          </a:p>
          <a:p>
            <a:pPr marL="514350" indent="-514350" algn="ctr">
              <a:buNone/>
            </a:pPr>
            <a:r>
              <a:rPr lang="en-US" sz="5400" b="1" dirty="0" smtClean="0"/>
              <a:t> </a:t>
            </a:r>
            <a:r>
              <a:rPr lang="en-US" sz="5400" b="1" dirty="0" err="1"/>
              <a:t>Spaans</a:t>
            </a:r>
            <a:r>
              <a:rPr lang="en-US" sz="5400" b="1" dirty="0" smtClean="0"/>
              <a:t>,</a:t>
            </a:r>
          </a:p>
          <a:p>
            <a:pPr marL="514350" indent="-514350" algn="ctr">
              <a:buNone/>
            </a:pPr>
            <a:r>
              <a:rPr lang="en-US" sz="5400" b="1" dirty="0" smtClean="0"/>
              <a:t> </a:t>
            </a:r>
            <a:r>
              <a:rPr lang="en-US" sz="5400" b="1" dirty="0"/>
              <a:t>Engels </a:t>
            </a:r>
            <a:endParaRPr lang="en-US" sz="5400" b="1" dirty="0" smtClean="0"/>
          </a:p>
          <a:p>
            <a:pPr marL="514350" indent="-514350" algn="ctr">
              <a:buNone/>
            </a:pPr>
            <a:r>
              <a:rPr lang="en-US" sz="5400" b="1" dirty="0" smtClean="0"/>
              <a:t>en </a:t>
            </a:r>
            <a:r>
              <a:rPr lang="en-US" sz="5400" b="1" dirty="0" err="1"/>
              <a:t>Gueni</a:t>
            </a:r>
            <a:r>
              <a:rPr lang="en-US" sz="5400" b="1" dirty="0" smtClean="0"/>
              <a:t>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Claudio\Desktop\UNA\studiejaar 2012-2013\Stage jaar 3\J3 stageperiode 3\J3 P3 PBS lessen\MM\SNOA p1010067_180x1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999" y="381000"/>
            <a:ext cx="6426201" cy="48196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Vraag 8 - </a:t>
            </a:r>
            <a:r>
              <a:rPr lang="nl-NL" b="1" dirty="0" smtClean="0"/>
              <a:t>Er kwamen veel joden uit Brazilië gedurende de drukke handelstijd op Curaçao. </a:t>
            </a:r>
            <a:r>
              <a:rPr lang="nl-NL" b="1" smtClean="0"/>
              <a:t>Hoe heet </a:t>
            </a:r>
            <a:r>
              <a:rPr lang="nl-NL" b="1" dirty="0" smtClean="0"/>
              <a:t>de door de Joden gebouwde kerk in </a:t>
            </a:r>
            <a:r>
              <a:rPr lang="nl-NL" b="1" dirty="0" err="1" smtClean="0"/>
              <a:t>Punda</a:t>
            </a:r>
            <a:r>
              <a:rPr lang="nl-NL" b="1" dirty="0" smtClean="0"/>
              <a:t>.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153400" cy="36576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endParaRPr lang="en-US" sz="6000" dirty="0" smtClean="0"/>
          </a:p>
          <a:p>
            <a:pPr marL="514350" indent="-514350" algn="ctr">
              <a:buNone/>
            </a:pPr>
            <a:endParaRPr lang="en-US" sz="6000" dirty="0"/>
          </a:p>
          <a:p>
            <a:pPr marL="514350" indent="-514350" algn="ctr">
              <a:buNone/>
            </a:pPr>
            <a:r>
              <a:rPr lang="en-US" sz="6000" dirty="0" smtClean="0">
                <a:solidFill>
                  <a:srgbClr val="0070C0"/>
                </a:solidFill>
              </a:rPr>
              <a:t>b) </a:t>
            </a:r>
            <a:r>
              <a:rPr lang="en-US" sz="6000" dirty="0" err="1" smtClean="0">
                <a:solidFill>
                  <a:srgbClr val="0070C0"/>
                </a:solidFill>
              </a:rPr>
              <a:t>Mikve</a:t>
            </a:r>
            <a:r>
              <a:rPr lang="en-US" sz="6000" dirty="0" smtClean="0">
                <a:solidFill>
                  <a:srgbClr val="0070C0"/>
                </a:solidFill>
              </a:rPr>
              <a:t> </a:t>
            </a:r>
            <a:r>
              <a:rPr lang="en-US" sz="6000" dirty="0">
                <a:solidFill>
                  <a:srgbClr val="0070C0"/>
                </a:solidFill>
              </a:rPr>
              <a:t>Israel </a:t>
            </a:r>
            <a:r>
              <a:rPr lang="en-US" sz="6000" dirty="0" err="1">
                <a:solidFill>
                  <a:srgbClr val="0070C0"/>
                </a:solidFill>
              </a:rPr>
              <a:t>Synagoge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laudio\Desktop\UNA\studiejaar 2012-2013\Stage jaar 3\J3 stageperiode 3\J3 P3 PBS lessen\MM\slave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43944" y="381000"/>
            <a:ext cx="7966655" cy="61817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9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Vraag</a:t>
            </a:r>
            <a:r>
              <a:rPr lang="en-US" dirty="0" smtClean="0"/>
              <a:t> 9 - </a:t>
            </a:r>
            <a:r>
              <a:rPr lang="en-US" b="1" dirty="0" err="1" smtClean="0"/>
              <a:t>Wie</a:t>
            </a:r>
            <a:r>
              <a:rPr lang="en-US" b="1" dirty="0" smtClean="0"/>
              <a:t> </a:t>
            </a:r>
            <a:r>
              <a:rPr lang="en-US" b="1" dirty="0" err="1" smtClean="0"/>
              <a:t>waren</a:t>
            </a:r>
            <a:r>
              <a:rPr lang="en-US" b="1" dirty="0" smtClean="0"/>
              <a:t> de </a:t>
            </a:r>
            <a:r>
              <a:rPr lang="en-US" b="1" dirty="0" err="1" smtClean="0"/>
              <a:t>leiders</a:t>
            </a:r>
            <a:r>
              <a:rPr lang="en-US" b="1" dirty="0" smtClean="0"/>
              <a:t> van de </a:t>
            </a:r>
            <a:r>
              <a:rPr lang="en-US" b="1" dirty="0" err="1" smtClean="0"/>
              <a:t>grote</a:t>
            </a:r>
            <a:r>
              <a:rPr lang="en-US" b="1" dirty="0" smtClean="0"/>
              <a:t> </a:t>
            </a:r>
            <a:r>
              <a:rPr lang="en-US" b="1" dirty="0" err="1" smtClean="0"/>
              <a:t>slaven</a:t>
            </a:r>
            <a:r>
              <a:rPr lang="en-US" b="1" dirty="0" smtClean="0"/>
              <a:t> </a:t>
            </a:r>
            <a:r>
              <a:rPr lang="en-US" b="1" dirty="0" err="1" smtClean="0"/>
              <a:t>opstand</a:t>
            </a:r>
            <a:r>
              <a:rPr lang="en-US" b="1" dirty="0" smtClean="0"/>
              <a:t> op </a:t>
            </a:r>
            <a:r>
              <a:rPr lang="en-US" b="1" dirty="0" err="1" smtClean="0"/>
              <a:t>Curaçao</a:t>
            </a:r>
            <a:r>
              <a:rPr lang="en-US" b="1" dirty="0" smtClean="0"/>
              <a:t> in 1795?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Autofit/>
          </a:bodyPr>
          <a:lstStyle/>
          <a:p>
            <a:pPr marL="514350" indent="-514350" algn="ctr">
              <a:buFont typeface="+mj-lt"/>
              <a:buAutoNum type="alphaLcParenR"/>
            </a:pPr>
            <a:r>
              <a:rPr lang="en-US" sz="6600" b="1" dirty="0" smtClean="0">
                <a:solidFill>
                  <a:srgbClr val="FF0000"/>
                </a:solidFill>
              </a:rPr>
              <a:t>Tula</a:t>
            </a:r>
            <a:r>
              <a:rPr lang="en-US" sz="6600" dirty="0">
                <a:solidFill>
                  <a:srgbClr val="FF0000"/>
                </a:solidFill>
              </a:rPr>
              <a:t>, </a:t>
            </a:r>
            <a:endParaRPr lang="en-US" sz="6600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r>
              <a:rPr lang="en-US" sz="6600" dirty="0" err="1" smtClean="0">
                <a:solidFill>
                  <a:srgbClr val="FF0000"/>
                </a:solidFill>
              </a:rPr>
              <a:t>Badjan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>
                <a:solidFill>
                  <a:srgbClr val="FF0000"/>
                </a:solidFill>
              </a:rPr>
              <a:t>Karpata</a:t>
            </a:r>
            <a:r>
              <a:rPr lang="en-US" sz="6600" dirty="0">
                <a:solidFill>
                  <a:srgbClr val="FF0000"/>
                </a:solidFill>
              </a:rPr>
              <a:t>, </a:t>
            </a:r>
            <a:endParaRPr lang="en-US" sz="6600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Luis </a:t>
            </a:r>
            <a:r>
              <a:rPr lang="en-US" sz="6600" b="1" dirty="0">
                <a:solidFill>
                  <a:srgbClr val="FF0000"/>
                </a:solidFill>
              </a:rPr>
              <a:t>Mercier</a:t>
            </a:r>
            <a:r>
              <a:rPr lang="en-US" sz="6600" dirty="0">
                <a:solidFill>
                  <a:srgbClr val="FF0000"/>
                </a:solidFill>
              </a:rPr>
              <a:t> </a:t>
            </a:r>
            <a:endParaRPr lang="en-US" sz="6600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en </a:t>
            </a:r>
            <a:r>
              <a:rPr lang="en-US" sz="6600" dirty="0">
                <a:solidFill>
                  <a:srgbClr val="FF0000"/>
                </a:solidFill>
              </a:rPr>
              <a:t>Pedro </a:t>
            </a:r>
            <a:r>
              <a:rPr lang="en-US" sz="6600" b="1" dirty="0" err="1">
                <a:solidFill>
                  <a:srgbClr val="FF0000"/>
                </a:solidFill>
              </a:rPr>
              <a:t>Wacao</a:t>
            </a:r>
            <a:r>
              <a:rPr lang="en-US" sz="6600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Claudio\Desktop\UNA\studiejaar 2012-2013\Stage jaar 3\J3 stageperiode 3\J3 P3 PBS lessen\MM\Tula-monument-300x2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999" y="381000"/>
            <a:ext cx="8331199" cy="6248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Vraag</a:t>
            </a:r>
            <a:r>
              <a:rPr lang="en-US" sz="4000" dirty="0" smtClean="0"/>
              <a:t> 10 - </a:t>
            </a:r>
            <a:r>
              <a:rPr lang="en-US" sz="4000" b="1" dirty="0" smtClean="0"/>
              <a:t>In </a:t>
            </a:r>
            <a:r>
              <a:rPr lang="en-US" sz="4000" b="1" dirty="0" err="1" smtClean="0"/>
              <a:t>welk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jaar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werd</a:t>
            </a:r>
            <a:r>
              <a:rPr lang="en-US" sz="4000" b="1" dirty="0" smtClean="0"/>
              <a:t> de </a:t>
            </a:r>
            <a:r>
              <a:rPr lang="en-US" sz="4000" b="1" dirty="0" err="1" smtClean="0"/>
              <a:t>slavernij</a:t>
            </a:r>
            <a:r>
              <a:rPr lang="en-US" sz="4000" b="1" dirty="0" smtClean="0"/>
              <a:t> op </a:t>
            </a:r>
            <a:r>
              <a:rPr lang="en-US" sz="4000" b="1" dirty="0" err="1" smtClean="0"/>
              <a:t>Curaçao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afgeschaft</a:t>
            </a:r>
            <a:r>
              <a:rPr lang="en-US" b="1" dirty="0" smtClean="0"/>
              <a:t>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100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11500" dirty="0" smtClean="0">
                <a:solidFill>
                  <a:srgbClr val="FFFF00"/>
                </a:solidFill>
              </a:rPr>
              <a:t>c) Het </a:t>
            </a:r>
            <a:r>
              <a:rPr lang="en-US" sz="11500" dirty="0" err="1">
                <a:solidFill>
                  <a:srgbClr val="FFFF00"/>
                </a:solidFill>
              </a:rPr>
              <a:t>jaar</a:t>
            </a:r>
            <a:r>
              <a:rPr lang="en-US" sz="11500" dirty="0">
                <a:solidFill>
                  <a:srgbClr val="FFFF00"/>
                </a:solidFill>
              </a:rPr>
              <a:t> 1863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219200"/>
          </a:xfrm>
        </p:spPr>
        <p:txBody>
          <a:bodyPr>
            <a:noAutofit/>
          </a:bodyPr>
          <a:lstStyle/>
          <a:p>
            <a:r>
              <a:rPr lang="nl-NL" sz="8800" dirty="0" smtClean="0">
                <a:solidFill>
                  <a:srgbClr val="FFFF00"/>
                </a:solidFill>
              </a:rPr>
              <a:t>Applaus voor jezelf!</a:t>
            </a:r>
            <a:endParaRPr lang="nl-NL" sz="88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838200"/>
            <a:ext cx="64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solidFill>
                  <a:srgbClr val="00B050"/>
                </a:solidFill>
              </a:rPr>
              <a:t>Hoeveel goede antwoorden?</a:t>
            </a:r>
            <a:endParaRPr lang="nl-NL" sz="8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15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15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115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15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Vraag</a:t>
            </a:r>
            <a:r>
              <a:rPr lang="en-US" dirty="0" smtClean="0">
                <a:solidFill>
                  <a:srgbClr val="FFFF00"/>
                </a:solidFill>
              </a:rPr>
              <a:t> 1 - </a:t>
            </a:r>
            <a:r>
              <a:rPr lang="en-US" b="1" dirty="0" err="1" smtClean="0">
                <a:solidFill>
                  <a:srgbClr val="FFFF00"/>
                </a:solidFill>
              </a:rPr>
              <a:t>Wie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waren</a:t>
            </a:r>
            <a:r>
              <a:rPr lang="en-US" b="1" dirty="0" smtClean="0">
                <a:solidFill>
                  <a:srgbClr val="FFFF00"/>
                </a:solidFill>
              </a:rPr>
              <a:t> de </a:t>
            </a:r>
            <a:r>
              <a:rPr lang="en-US" b="1" dirty="0" err="1" smtClean="0">
                <a:solidFill>
                  <a:srgbClr val="FFFF00"/>
                </a:solidFill>
              </a:rPr>
              <a:t>eerste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bewoners</a:t>
            </a:r>
            <a:r>
              <a:rPr lang="en-US" b="1" dirty="0" smtClean="0">
                <a:solidFill>
                  <a:srgbClr val="FFFF00"/>
                </a:solidFill>
              </a:rPr>
              <a:t> van de </a:t>
            </a:r>
            <a:r>
              <a:rPr lang="en-US" b="1" dirty="0" err="1" smtClean="0">
                <a:solidFill>
                  <a:srgbClr val="FFFF00"/>
                </a:solidFill>
              </a:rPr>
              <a:t>Benedenwindse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Eilanden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tijdens</a:t>
            </a:r>
            <a:r>
              <a:rPr lang="en-US" b="1" dirty="0" smtClean="0">
                <a:solidFill>
                  <a:srgbClr val="FFFF00"/>
                </a:solidFill>
              </a:rPr>
              <a:t> de </a:t>
            </a:r>
            <a:r>
              <a:rPr lang="en-US" b="1" dirty="0" err="1" smtClean="0">
                <a:solidFill>
                  <a:srgbClr val="FFFF00"/>
                </a:solidFill>
              </a:rPr>
              <a:t>prekoloniale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periode</a:t>
            </a:r>
            <a:r>
              <a:rPr lang="en-US" b="1" dirty="0" smtClean="0">
                <a:solidFill>
                  <a:srgbClr val="FFFF00"/>
                </a:solidFill>
              </a:rPr>
              <a:t>?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95600"/>
            <a:ext cx="8382000" cy="3230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De </a:t>
            </a:r>
            <a:r>
              <a:rPr lang="en-US" dirty="0" err="1"/>
              <a:t>Spanjaarden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De </a:t>
            </a:r>
            <a:r>
              <a:rPr lang="en-US" dirty="0" err="1"/>
              <a:t>indianen</a:t>
            </a:r>
            <a:r>
              <a:rPr lang="en-US" dirty="0"/>
              <a:t> </a:t>
            </a:r>
            <a:r>
              <a:rPr lang="en-US" dirty="0" err="1"/>
              <a:t>genaamd</a:t>
            </a:r>
            <a:r>
              <a:rPr lang="en-US" dirty="0"/>
              <a:t> </a:t>
            </a:r>
            <a:r>
              <a:rPr lang="en-US" dirty="0" err="1" smtClean="0"/>
              <a:t>Mohawken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De </a:t>
            </a:r>
            <a:r>
              <a:rPr lang="en-US" dirty="0" err="1"/>
              <a:t>indianen</a:t>
            </a:r>
            <a:r>
              <a:rPr lang="en-US" dirty="0"/>
              <a:t> </a:t>
            </a:r>
            <a:r>
              <a:rPr lang="en-US" dirty="0" err="1"/>
              <a:t>genaamd</a:t>
            </a:r>
            <a:r>
              <a:rPr lang="en-US" dirty="0"/>
              <a:t> </a:t>
            </a:r>
            <a:r>
              <a:rPr lang="en-US" dirty="0" err="1" smtClean="0"/>
              <a:t>Arowakken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De </a:t>
            </a:r>
            <a:r>
              <a:rPr lang="en-US" dirty="0" err="1"/>
              <a:t>Nederlanders</a:t>
            </a:r>
            <a:endParaRPr lang="en-US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Vraag</a:t>
            </a:r>
            <a:r>
              <a:rPr lang="en-US" b="1" dirty="0" smtClean="0"/>
              <a:t> </a:t>
            </a:r>
            <a:r>
              <a:rPr lang="en-US" dirty="0" smtClean="0"/>
              <a:t>2 - </a:t>
            </a:r>
            <a:r>
              <a:rPr lang="en-US" b="1" dirty="0" err="1" smtClean="0"/>
              <a:t>Wanneer</a:t>
            </a:r>
            <a:r>
              <a:rPr lang="en-US" b="1" dirty="0" smtClean="0"/>
              <a:t> </a:t>
            </a:r>
            <a:r>
              <a:rPr lang="en-US" b="1" dirty="0" err="1" smtClean="0"/>
              <a:t>werd</a:t>
            </a:r>
            <a:r>
              <a:rPr lang="en-US" b="1" dirty="0" smtClean="0"/>
              <a:t> </a:t>
            </a:r>
            <a:r>
              <a:rPr lang="en-US" b="1" dirty="0" err="1" smtClean="0"/>
              <a:t>Curaçao</a:t>
            </a:r>
            <a:r>
              <a:rPr lang="en-US" b="1" dirty="0" smtClean="0"/>
              <a:t> door de </a:t>
            </a:r>
            <a:r>
              <a:rPr lang="en-US" b="1" dirty="0" err="1" smtClean="0"/>
              <a:t>Spanjaarden</a:t>
            </a:r>
            <a:r>
              <a:rPr lang="en-US" b="1" dirty="0" smtClean="0"/>
              <a:t> </a:t>
            </a:r>
            <a:r>
              <a:rPr lang="en-US" b="1" dirty="0" err="1" smtClean="0"/>
              <a:t>ontdekt</a:t>
            </a:r>
            <a:r>
              <a:rPr lang="en-US" b="1" dirty="0" smtClean="0"/>
              <a:t>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Op </a:t>
            </a:r>
            <a:r>
              <a:rPr lang="en-US" dirty="0"/>
              <a:t>26 </a:t>
            </a:r>
            <a:r>
              <a:rPr lang="en-US" dirty="0" err="1" smtClean="0"/>
              <a:t>juli</a:t>
            </a:r>
            <a:r>
              <a:rPr lang="en-US" dirty="0" smtClean="0"/>
              <a:t> </a:t>
            </a:r>
            <a:r>
              <a:rPr lang="en-US" dirty="0"/>
              <a:t>1499. 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500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geleden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Op </a:t>
            </a:r>
            <a:r>
              <a:rPr lang="en-US" dirty="0"/>
              <a:t>15 </a:t>
            </a:r>
            <a:r>
              <a:rPr lang="en-US" dirty="0" err="1"/>
              <a:t>december</a:t>
            </a:r>
            <a:r>
              <a:rPr lang="en-US" dirty="0"/>
              <a:t> 1850. 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6000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geleden</a:t>
            </a:r>
            <a:r>
              <a:rPr lang="en-US" dirty="0"/>
              <a:t>.</a:t>
            </a:r>
            <a:br>
              <a:rPr lang="en-US" dirty="0"/>
            </a:b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err="1" smtClean="0"/>
              <a:t>Vraag</a:t>
            </a:r>
            <a:r>
              <a:rPr lang="en-US" dirty="0" smtClean="0"/>
              <a:t> 3 - </a:t>
            </a:r>
            <a:r>
              <a:rPr lang="en-US" b="1" dirty="0" err="1" smtClean="0"/>
              <a:t>Wat</a:t>
            </a:r>
            <a:r>
              <a:rPr lang="en-US" b="1" dirty="0" smtClean="0"/>
              <a:t> </a:t>
            </a:r>
            <a:r>
              <a:rPr lang="en-US" b="1" dirty="0" err="1" smtClean="0"/>
              <a:t>zochten</a:t>
            </a:r>
            <a:r>
              <a:rPr lang="en-US" b="1" dirty="0" smtClean="0"/>
              <a:t> de </a:t>
            </a:r>
            <a:r>
              <a:rPr lang="en-US" b="1" dirty="0" err="1" smtClean="0"/>
              <a:t>Spanjaarden</a:t>
            </a:r>
            <a:r>
              <a:rPr lang="en-US" b="1" dirty="0" smtClean="0"/>
              <a:t> op </a:t>
            </a:r>
            <a:r>
              <a:rPr lang="en-US" b="1" dirty="0" err="1" smtClean="0"/>
              <a:t>ons</a:t>
            </a:r>
            <a:r>
              <a:rPr lang="en-US" b="1" dirty="0" smtClean="0"/>
              <a:t> </a:t>
            </a:r>
            <a:r>
              <a:rPr lang="en-US" b="1" dirty="0" err="1" smtClean="0"/>
              <a:t>eiland</a:t>
            </a:r>
            <a:r>
              <a:rPr lang="en-US" b="1" dirty="0" smtClean="0"/>
              <a:t>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Goud</a:t>
            </a:r>
            <a:r>
              <a:rPr lang="en-US" dirty="0" smtClean="0"/>
              <a:t> </a:t>
            </a:r>
            <a:r>
              <a:rPr lang="en-US" dirty="0"/>
              <a:t>en </a:t>
            </a:r>
            <a:r>
              <a:rPr lang="en-US" dirty="0" smtClean="0"/>
              <a:t>water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Slaven</a:t>
            </a:r>
            <a:r>
              <a:rPr lang="en-US" dirty="0" smtClean="0"/>
              <a:t> </a:t>
            </a:r>
            <a:r>
              <a:rPr lang="en-US" dirty="0"/>
              <a:t>en </a:t>
            </a:r>
            <a:r>
              <a:rPr lang="en-US" dirty="0" err="1" smtClean="0"/>
              <a:t>verf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/>
              <a:t>haven en </a:t>
            </a:r>
            <a:r>
              <a:rPr lang="en-US" dirty="0" smtClean="0"/>
              <a:t>fruit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Ijzer</a:t>
            </a:r>
            <a:r>
              <a:rPr lang="en-US" dirty="0" smtClean="0"/>
              <a:t> </a:t>
            </a:r>
            <a:r>
              <a:rPr lang="en-US" dirty="0"/>
              <a:t>en </a:t>
            </a:r>
            <a:r>
              <a:rPr lang="en-US" dirty="0" err="1" smtClean="0"/>
              <a:t>eten</a:t>
            </a:r>
            <a:endParaRPr lang="en-US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Vraag</a:t>
            </a:r>
            <a:r>
              <a:rPr lang="en-US" dirty="0" smtClean="0"/>
              <a:t> 4</a:t>
            </a:r>
            <a:br>
              <a:rPr lang="en-US" dirty="0" smtClean="0"/>
            </a:br>
            <a:r>
              <a:rPr lang="en-US" dirty="0" smtClean="0"/>
              <a:t> - </a:t>
            </a:r>
            <a:r>
              <a:rPr lang="en-US" b="1" dirty="0" smtClean="0"/>
              <a:t>Hoe </a:t>
            </a:r>
            <a:r>
              <a:rPr lang="en-US" b="1" dirty="0" err="1" smtClean="0"/>
              <a:t>heette</a:t>
            </a:r>
            <a:r>
              <a:rPr lang="en-US" b="1" dirty="0" smtClean="0"/>
              <a:t> de </a:t>
            </a:r>
            <a:r>
              <a:rPr lang="en-US" b="1" dirty="0" err="1" smtClean="0"/>
              <a:t>Nederlander</a:t>
            </a:r>
            <a:r>
              <a:rPr lang="en-US" b="1" dirty="0" smtClean="0"/>
              <a:t> die </a:t>
            </a:r>
            <a:r>
              <a:rPr lang="en-US" b="1" dirty="0" err="1" smtClean="0"/>
              <a:t>Curaçao</a:t>
            </a:r>
            <a:r>
              <a:rPr lang="en-US" b="1" dirty="0" smtClean="0"/>
              <a:t> </a:t>
            </a:r>
            <a:r>
              <a:rPr lang="en-US" b="1" dirty="0" err="1" smtClean="0"/>
              <a:t>voor</a:t>
            </a:r>
            <a:r>
              <a:rPr lang="en-US" b="1" dirty="0" smtClean="0"/>
              <a:t> de W.I.C. (West </a:t>
            </a:r>
            <a:r>
              <a:rPr lang="en-US" b="1" dirty="0" err="1" smtClean="0"/>
              <a:t>Indische</a:t>
            </a:r>
            <a:r>
              <a:rPr lang="en-US" b="1" dirty="0" smtClean="0"/>
              <a:t> </a:t>
            </a:r>
            <a:r>
              <a:rPr lang="en-US" b="1" dirty="0" err="1" smtClean="0"/>
              <a:t>Compagnie</a:t>
            </a:r>
            <a:r>
              <a:rPr lang="en-US" b="1" dirty="0" smtClean="0"/>
              <a:t>) </a:t>
            </a:r>
            <a:r>
              <a:rPr lang="en-US" b="1" dirty="0" err="1" smtClean="0"/>
              <a:t>veroverde</a:t>
            </a:r>
            <a:r>
              <a:rPr lang="en-US" b="1" dirty="0" smtClean="0"/>
              <a:t>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Alonso </a:t>
            </a:r>
            <a:r>
              <a:rPr lang="en-US" dirty="0"/>
              <a:t>de </a:t>
            </a:r>
            <a:r>
              <a:rPr lang="en-US" dirty="0" smtClean="0"/>
              <a:t>Ojeda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Johan </a:t>
            </a:r>
            <a:r>
              <a:rPr lang="en-US" dirty="0"/>
              <a:t>van </a:t>
            </a:r>
            <a:r>
              <a:rPr lang="en-US" dirty="0" err="1" smtClean="0"/>
              <a:t>Walbeek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Ulrich </a:t>
            </a:r>
            <a:r>
              <a:rPr lang="en-US" dirty="0"/>
              <a:t>van </a:t>
            </a:r>
            <a:r>
              <a:rPr lang="en-US" dirty="0" err="1" smtClean="0"/>
              <a:t>Gobbel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Peter Stuyvesant</a:t>
            </a:r>
            <a:endParaRPr lang="en-US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Vraag</a:t>
            </a:r>
            <a:r>
              <a:rPr lang="en-US" dirty="0" smtClean="0"/>
              <a:t> 5 - </a:t>
            </a:r>
            <a:r>
              <a:rPr lang="en-US" b="1" dirty="0" smtClean="0"/>
              <a:t>Hoe </a:t>
            </a:r>
            <a:r>
              <a:rPr lang="en-US" b="1" dirty="0" err="1" smtClean="0"/>
              <a:t>heet</a:t>
            </a:r>
            <a:r>
              <a:rPr lang="en-US" b="1" dirty="0" smtClean="0"/>
              <a:t> het </a:t>
            </a:r>
            <a:r>
              <a:rPr lang="en-US" b="1" dirty="0" err="1" smtClean="0"/>
              <a:t>oudste</a:t>
            </a:r>
            <a:r>
              <a:rPr lang="en-US" b="1" dirty="0" smtClean="0"/>
              <a:t> fort  van de WIC </a:t>
            </a:r>
            <a:r>
              <a:rPr lang="en-US" b="1" dirty="0" err="1" smtClean="0"/>
              <a:t>dat</a:t>
            </a:r>
            <a:r>
              <a:rPr lang="en-US" b="1" dirty="0" smtClean="0"/>
              <a:t> </a:t>
            </a:r>
            <a:r>
              <a:rPr lang="en-US" b="1" dirty="0" err="1" smtClean="0"/>
              <a:t>gebouwd</a:t>
            </a:r>
            <a:r>
              <a:rPr lang="en-US" b="1" dirty="0" smtClean="0"/>
              <a:t> is in </a:t>
            </a:r>
            <a:r>
              <a:rPr lang="en-US" b="1" dirty="0" err="1" smtClean="0"/>
              <a:t>Punda</a:t>
            </a:r>
            <a:r>
              <a:rPr lang="en-US" b="1" dirty="0" smtClean="0"/>
              <a:t>, Willemstad?</a:t>
            </a:r>
            <a:r>
              <a:rPr lang="en-US" dirty="0" smtClean="0"/>
              <a:t/>
            </a:r>
            <a:br>
              <a:rPr lang="en-US" dirty="0" smtClean="0"/>
            </a:b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Fort </a:t>
            </a:r>
            <a:r>
              <a:rPr lang="en-US" dirty="0"/>
              <a:t>Renaissance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Fort </a:t>
            </a:r>
            <a:r>
              <a:rPr lang="en-US" dirty="0"/>
              <a:t>Nassau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Rif </a:t>
            </a:r>
            <a:r>
              <a:rPr lang="en-US" dirty="0"/>
              <a:t>Fort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Fort </a:t>
            </a:r>
            <a:r>
              <a:rPr lang="en-US" dirty="0"/>
              <a:t>Amsterdam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Vraag</a:t>
            </a:r>
            <a:r>
              <a:rPr lang="en-US" dirty="0" smtClean="0"/>
              <a:t> 6 - </a:t>
            </a:r>
            <a:r>
              <a:rPr lang="en-US" b="1" dirty="0" smtClean="0"/>
              <a:t>De </a:t>
            </a:r>
            <a:r>
              <a:rPr lang="en-US" b="1" dirty="0" err="1" smtClean="0"/>
              <a:t>st</a:t>
            </a:r>
            <a:r>
              <a:rPr lang="en-US" b="1" dirty="0" smtClean="0"/>
              <a:t> </a:t>
            </a:r>
            <a:r>
              <a:rPr lang="en-US" b="1" dirty="0" err="1" smtClean="0"/>
              <a:t>Annabaai</a:t>
            </a:r>
            <a:r>
              <a:rPr lang="en-US" b="1" dirty="0" smtClean="0"/>
              <a:t> </a:t>
            </a:r>
            <a:r>
              <a:rPr lang="en-US" b="1" dirty="0" err="1" smtClean="0"/>
              <a:t>deelt</a:t>
            </a:r>
            <a:r>
              <a:rPr lang="en-US" b="1" dirty="0" smtClean="0"/>
              <a:t> Willemstad in twee </a:t>
            </a:r>
            <a:r>
              <a:rPr lang="en-US" b="1" dirty="0" err="1" smtClean="0"/>
              <a:t>delen</a:t>
            </a:r>
            <a:r>
              <a:rPr lang="en-US" b="1" dirty="0" smtClean="0"/>
              <a:t> hoe </a:t>
            </a:r>
            <a:r>
              <a:rPr lang="en-US" b="1" dirty="0" err="1" smtClean="0"/>
              <a:t>heet</a:t>
            </a:r>
            <a:r>
              <a:rPr lang="en-US" b="1" dirty="0" smtClean="0"/>
              <a:t> het </a:t>
            </a:r>
            <a:r>
              <a:rPr lang="en-US" b="1" dirty="0" err="1" smtClean="0"/>
              <a:t>deel</a:t>
            </a:r>
            <a:r>
              <a:rPr lang="en-US" b="1" dirty="0" smtClean="0"/>
              <a:t> </a:t>
            </a:r>
            <a:r>
              <a:rPr lang="en-US" b="1" dirty="0" err="1" smtClean="0"/>
              <a:t>dat</a:t>
            </a:r>
            <a:r>
              <a:rPr lang="en-US" b="1" dirty="0" smtClean="0"/>
              <a:t> </a:t>
            </a:r>
            <a:r>
              <a:rPr lang="en-US" b="1" dirty="0" err="1" smtClean="0"/>
              <a:t>aan</a:t>
            </a:r>
            <a:r>
              <a:rPr lang="en-US" b="1" dirty="0" smtClean="0"/>
              <a:t> de </a:t>
            </a:r>
            <a:r>
              <a:rPr lang="en-US" b="1" dirty="0" err="1" smtClean="0"/>
              <a:t>overkant</a:t>
            </a:r>
            <a:r>
              <a:rPr lang="en-US" b="1" dirty="0" smtClean="0"/>
              <a:t> van </a:t>
            </a:r>
            <a:r>
              <a:rPr lang="en-US" b="1" dirty="0" err="1" smtClean="0"/>
              <a:t>Punda</a:t>
            </a:r>
            <a:r>
              <a:rPr lang="en-US" b="1" dirty="0" smtClean="0"/>
              <a:t> </a:t>
            </a:r>
            <a:r>
              <a:rPr lang="en-US" b="1" dirty="0" err="1" smtClean="0"/>
              <a:t>ligt</a:t>
            </a:r>
            <a:r>
              <a:rPr lang="en-US" b="1" dirty="0" smtClean="0"/>
              <a:t> in het </a:t>
            </a:r>
            <a:r>
              <a:rPr lang="en-US" b="1" dirty="0" err="1" smtClean="0"/>
              <a:t>Papiaments</a:t>
            </a:r>
            <a:r>
              <a:rPr lang="en-US" b="1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124200"/>
            <a:ext cx="8153400" cy="3001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Otrobanda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Bandariba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Otrokara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Bandabou</a:t>
            </a:r>
            <a:endParaRPr lang="en-US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Vraag</a:t>
            </a:r>
            <a:r>
              <a:rPr lang="en-US" dirty="0" smtClean="0"/>
              <a:t> 7 - </a:t>
            </a:r>
            <a:r>
              <a:rPr lang="en-US" b="1" dirty="0" smtClean="0"/>
              <a:t>Het </a:t>
            </a:r>
            <a:r>
              <a:rPr lang="en-US" b="1" dirty="0" err="1" smtClean="0"/>
              <a:t>Papiaments</a:t>
            </a:r>
            <a:r>
              <a:rPr lang="en-US" b="1" dirty="0" smtClean="0"/>
              <a:t> is de </a:t>
            </a:r>
            <a:r>
              <a:rPr lang="en-US" b="1" dirty="0" err="1" smtClean="0"/>
              <a:t>taal</a:t>
            </a:r>
            <a:r>
              <a:rPr lang="en-US" b="1" dirty="0" smtClean="0"/>
              <a:t> die </a:t>
            </a:r>
            <a:r>
              <a:rPr lang="en-US" b="1" dirty="0" err="1" smtClean="0"/>
              <a:t>ontstaan</a:t>
            </a:r>
            <a:r>
              <a:rPr lang="en-US" b="1" dirty="0" smtClean="0"/>
              <a:t> is in de </a:t>
            </a:r>
            <a:r>
              <a:rPr lang="en-US" b="1" dirty="0" err="1" smtClean="0"/>
              <a:t>tijd</a:t>
            </a:r>
            <a:r>
              <a:rPr lang="en-US" b="1" dirty="0" smtClean="0"/>
              <a:t> van de </a:t>
            </a:r>
            <a:r>
              <a:rPr lang="en-US" b="1" dirty="0" err="1" smtClean="0"/>
              <a:t>slavenhandel</a:t>
            </a:r>
            <a:r>
              <a:rPr lang="en-US" b="1" dirty="0" smtClean="0"/>
              <a:t> op </a:t>
            </a:r>
            <a:r>
              <a:rPr lang="en-US" b="1" dirty="0" err="1" smtClean="0"/>
              <a:t>Curaçao</a:t>
            </a:r>
            <a:r>
              <a:rPr lang="en-US" b="1" dirty="0" smtClean="0"/>
              <a:t>. </a:t>
            </a:r>
            <a:r>
              <a:rPr lang="en-US" b="1" dirty="0" err="1" smtClean="0"/>
              <a:t>Uit</a:t>
            </a:r>
            <a:r>
              <a:rPr lang="en-US" b="1" dirty="0" smtClean="0"/>
              <a:t> </a:t>
            </a:r>
            <a:r>
              <a:rPr lang="en-US" b="1" dirty="0" err="1" smtClean="0"/>
              <a:t>welke</a:t>
            </a:r>
            <a:r>
              <a:rPr lang="en-US" b="1" dirty="0" smtClean="0"/>
              <a:t> </a:t>
            </a:r>
            <a:r>
              <a:rPr lang="en-US" b="1" dirty="0" err="1" smtClean="0"/>
              <a:t>talen</a:t>
            </a:r>
            <a:r>
              <a:rPr lang="en-US" b="1" dirty="0" smtClean="0"/>
              <a:t> </a:t>
            </a:r>
            <a:r>
              <a:rPr lang="en-US" b="1" dirty="0" err="1" smtClean="0"/>
              <a:t>bestaat</a:t>
            </a:r>
            <a:r>
              <a:rPr lang="en-US" b="1" dirty="0" smtClean="0"/>
              <a:t> het </a:t>
            </a:r>
            <a:r>
              <a:rPr lang="en-US" b="1" dirty="0" err="1" smtClean="0"/>
              <a:t>Papiaments</a:t>
            </a:r>
            <a:r>
              <a:rPr lang="en-US" b="1" dirty="0" smtClean="0"/>
              <a:t>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Frans</a:t>
            </a:r>
            <a:r>
              <a:rPr lang="en-US" dirty="0"/>
              <a:t>, </a:t>
            </a:r>
            <a:r>
              <a:rPr lang="en-US" dirty="0" err="1"/>
              <a:t>Nederlands</a:t>
            </a:r>
            <a:r>
              <a:rPr lang="en-US" dirty="0"/>
              <a:t>, </a:t>
            </a:r>
            <a:r>
              <a:rPr lang="en-US" dirty="0" err="1"/>
              <a:t>Spaans</a:t>
            </a:r>
            <a:r>
              <a:rPr lang="en-US" dirty="0"/>
              <a:t>, Engels en </a:t>
            </a:r>
            <a:r>
              <a:rPr lang="en-US" dirty="0" err="1"/>
              <a:t>Gueni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Portugees</a:t>
            </a:r>
            <a:r>
              <a:rPr lang="en-US" dirty="0"/>
              <a:t>, </a:t>
            </a:r>
            <a:r>
              <a:rPr lang="en-US" dirty="0" err="1"/>
              <a:t>Nederlands</a:t>
            </a:r>
            <a:r>
              <a:rPr lang="en-US" dirty="0"/>
              <a:t>, </a:t>
            </a:r>
            <a:r>
              <a:rPr lang="en-US" dirty="0" err="1"/>
              <a:t>Indiaans</a:t>
            </a:r>
            <a:r>
              <a:rPr lang="en-US" dirty="0"/>
              <a:t>, Engels en </a:t>
            </a:r>
            <a:r>
              <a:rPr lang="en-US" dirty="0" err="1" smtClean="0"/>
              <a:t>Gueni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Portugees</a:t>
            </a:r>
            <a:r>
              <a:rPr lang="en-US" dirty="0"/>
              <a:t>, </a:t>
            </a:r>
            <a:r>
              <a:rPr lang="en-US" dirty="0" err="1"/>
              <a:t>Nederlands</a:t>
            </a:r>
            <a:r>
              <a:rPr lang="en-US" dirty="0"/>
              <a:t>, </a:t>
            </a:r>
            <a:r>
              <a:rPr lang="en-US" dirty="0" err="1"/>
              <a:t>Spaans</a:t>
            </a:r>
            <a:r>
              <a:rPr lang="en-US" dirty="0"/>
              <a:t>, Engels en </a:t>
            </a:r>
            <a:r>
              <a:rPr lang="en-US" dirty="0" err="1"/>
              <a:t>Chinees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Portugees</a:t>
            </a:r>
            <a:r>
              <a:rPr lang="en-US" dirty="0"/>
              <a:t>, </a:t>
            </a:r>
            <a:r>
              <a:rPr lang="en-US" dirty="0" err="1"/>
              <a:t>Nederlands</a:t>
            </a:r>
            <a:r>
              <a:rPr lang="en-US" dirty="0"/>
              <a:t>, </a:t>
            </a:r>
            <a:r>
              <a:rPr lang="en-US" dirty="0" err="1"/>
              <a:t>Spaans</a:t>
            </a:r>
            <a:r>
              <a:rPr lang="en-US" dirty="0"/>
              <a:t>, Engels en </a:t>
            </a:r>
            <a:r>
              <a:rPr lang="en-US" dirty="0" err="1"/>
              <a:t>Gueni</a:t>
            </a:r>
            <a:endParaRPr lang="en-US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636</Words>
  <Application>Microsoft Office PowerPoint</Application>
  <PresentationFormat>On-screen Show (4:3)</PresentationFormat>
  <Paragraphs>100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Quizzzzzzzzzz</vt:lpstr>
      <vt:lpstr>De regels</vt:lpstr>
      <vt:lpstr>Vraag 1 - Wie waren de eerste bewoners van de Benedenwindse Eilanden tijdens de prekoloniale periode?</vt:lpstr>
      <vt:lpstr>Vraag 2 - Wanneer werd Curaçao door de Spanjaarden ontdekt?</vt:lpstr>
      <vt:lpstr>Vraag 3 - Wat zochten de Spanjaarden op ons eiland?</vt:lpstr>
      <vt:lpstr>Vraag 4  - Hoe heette de Nederlander die Curaçao voor de W.I.C. (West Indische Compagnie) veroverde?</vt:lpstr>
      <vt:lpstr>Vraag 5 - Hoe heet het oudste fort  van de WIC dat gebouwd is in Punda, Willemstad? </vt:lpstr>
      <vt:lpstr>Vraag 6 - De st Annabaai deelt Willemstad in twee delen hoe heet het deel dat aan de overkant van Punda ligt in het Papiaments? </vt:lpstr>
      <vt:lpstr>Vraag 7 - Het Papiaments is de taal die ontstaan is in de tijd van de slavenhandel op Curaçao. Uit welke talen bestaat het Papiaments?</vt:lpstr>
      <vt:lpstr>Vraag 8 - Er kwamen veel joden uit Brazilië gedurende de drukke handelstijd op Curaçao. Hoe heet de door de joden gebouwde kerk in Punda. </vt:lpstr>
      <vt:lpstr>Vraag 9 - Wie waren de leiders van de grote slavenopstand op Curaçao in 1795?</vt:lpstr>
      <vt:lpstr>Vraag 10 - In welk jaar werd de slavernij op Curaçao afgeschaft?</vt:lpstr>
      <vt:lpstr>Einde quiz</vt:lpstr>
      <vt:lpstr>Vraag 1 - Wie waren de eerste bewoners van de Benedenwindse Eilanden tijdens de prekoloniale periode?</vt:lpstr>
      <vt:lpstr>Vraag 2 - Wanneer werd Curaçao door de Spanjaarden gevonden</vt:lpstr>
      <vt:lpstr>Vraag 3 - Wat zochtend de Spanjaarden op ons eiland?</vt:lpstr>
      <vt:lpstr>Vraag 4  - Hoe heette de Nederlander die Curaçao voor de W.I.C. (West Indische Compagnie) veroverde?</vt:lpstr>
      <vt:lpstr>Vraag 5 - Hoe heet het oudste fort  van van de WIC dat gebouwd is in Punda, Willemstad? </vt:lpstr>
      <vt:lpstr>Vraag 6 - De st Annabaai deelt Willemstad in twee delen.Hoe heet het deel dat aan de overkant van Punda ligt in het Papiaments? </vt:lpstr>
      <vt:lpstr>Vraag 7 - Het Papiaments is de taal die ontstaan is in de tijd van de slavenhandel op Curaçao. Uit welke talen bestaat het Papiaments?</vt:lpstr>
      <vt:lpstr>Vraag 8 - Er kwamen veel joden uit Brazilië gedurende de drukke handelstijd op Curaçao. Hoe heet de door de Joden gebouwde kerk in Punda. </vt:lpstr>
      <vt:lpstr>Vraag 9 - Wie waren de leiders van de grote slaven opstand op Curaçao in 1795?</vt:lpstr>
      <vt:lpstr>Vraag 10 - In welk jaar werd de slavernij op Curaçao afgeschaft?</vt:lpstr>
      <vt:lpstr>Applaus voor jezelf!</vt:lpstr>
    </vt:vector>
  </TitlesOfParts>
  <Company>Home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Quizzzzzzzzzz</dc:title>
  <dc:creator>Claudio</dc:creator>
  <cp:lastModifiedBy>ict01</cp:lastModifiedBy>
  <cp:revision>6</cp:revision>
  <dcterms:created xsi:type="dcterms:W3CDTF">2013-02-18T07:04:28Z</dcterms:created>
  <dcterms:modified xsi:type="dcterms:W3CDTF">2013-04-16T18:55:09Z</dcterms:modified>
</cp:coreProperties>
</file>